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74" r:id="rId1"/>
  </p:sldMasterIdLst>
  <p:notesMasterIdLst>
    <p:notesMasterId r:id="rId24"/>
  </p:notesMasterIdLst>
  <p:sldIdLst>
    <p:sldId id="256" r:id="rId2"/>
    <p:sldId id="257" r:id="rId3"/>
    <p:sldId id="278" r:id="rId4"/>
    <p:sldId id="267" r:id="rId5"/>
    <p:sldId id="259" r:id="rId6"/>
    <p:sldId id="260" r:id="rId7"/>
    <p:sldId id="268" r:id="rId8"/>
    <p:sldId id="272" r:id="rId9"/>
    <p:sldId id="271" r:id="rId10"/>
    <p:sldId id="270" r:id="rId11"/>
    <p:sldId id="269" r:id="rId12"/>
    <p:sldId id="261" r:id="rId13"/>
    <p:sldId id="262" r:id="rId14"/>
    <p:sldId id="263" r:id="rId15"/>
    <p:sldId id="273" r:id="rId16"/>
    <p:sldId id="274" r:id="rId17"/>
    <p:sldId id="277" r:id="rId18"/>
    <p:sldId id="276" r:id="rId19"/>
    <p:sldId id="275" r:id="rId20"/>
    <p:sldId id="264" r:id="rId21"/>
    <p:sldId id="279" r:id="rId22"/>
    <p:sldId id="280" r:id="rId23"/>
  </p:sldIdLst>
  <p:sldSz cx="14630400" cy="8229600"/>
  <p:notesSz cx="8229600" cy="146304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Kanit Light" panose="020B0604020202020204" charset="-34"/>
      <p:regular r:id="rId29"/>
    </p:embeddedFont>
    <p:embeddedFont>
      <p:font typeface="Martel Sans" panose="020B0604020202020204" charset="0"/>
      <p:regular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  <p:embeddedFont>
      <p:font typeface="Rockwell Condensed" panose="02060603050405020104" pitchFamily="18" charset="0"/>
      <p:regular r:id="rId35"/>
      <p:bold r:id="rId36"/>
    </p:embeddedFont>
    <p:embeddedFont>
      <p:font typeface="Rockwell Extra Bold" panose="02060903040505020403" pitchFamily="18" charset="0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9E2EB9-0EAD-4DDF-BAAB-A8D61244CAD5}">
          <p14:sldIdLst>
            <p14:sldId id="256"/>
            <p14:sldId id="257"/>
            <p14:sldId id="278"/>
            <p14:sldId id="267"/>
            <p14:sldId id="259"/>
            <p14:sldId id="260"/>
            <p14:sldId id="268"/>
            <p14:sldId id="272"/>
            <p14:sldId id="271"/>
            <p14:sldId id="270"/>
          </p14:sldIdLst>
        </p14:section>
        <p14:section name="Untitled Section" id="{724A6D83-73DD-464A-92E6-DACDDF6727F9}">
          <p14:sldIdLst>
            <p14:sldId id="269"/>
            <p14:sldId id="261"/>
            <p14:sldId id="262"/>
            <p14:sldId id="263"/>
            <p14:sldId id="273"/>
            <p14:sldId id="274"/>
            <p14:sldId id="277"/>
            <p14:sldId id="276"/>
            <p14:sldId id="275"/>
            <p14:sldId id="264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15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425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206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160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41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519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79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767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770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07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259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55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623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69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928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858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031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02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44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5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60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FEB4962F-4100-475A-B847-0F5A91754899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087385F3-FE3E-45E0-885A-901AB7C2A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7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18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Home Simulation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9554"/>
            <a:ext cx="74484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 IoT-Powered Automation Solution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1070074" y="76934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Date: 31</a:t>
            </a:r>
            <a:r>
              <a:rPr lang="en-US" sz="1750" baseline="30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-July-2025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BCDCF-8243-F626-DB3C-000853338515}"/>
              </a:ext>
            </a:extLst>
          </p:cNvPr>
          <p:cNvSpPr txBox="1"/>
          <p:nvPr/>
        </p:nvSpPr>
        <p:spPr>
          <a:xfrm>
            <a:off x="793790" y="4616530"/>
            <a:ext cx="6867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Presented by: Abdul Jalil Rohi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Examiners :</a:t>
            </a:r>
            <a:br>
              <a:rPr lang="en-US" dirty="0"/>
            </a:br>
            <a:r>
              <a:rPr lang="en-US" dirty="0"/>
              <a:t>	Prof </a:t>
            </a:r>
            <a:r>
              <a:rPr lang="en-US" b="1" dirty="0"/>
              <a:t>Davide Ancona</a:t>
            </a:r>
            <a:br>
              <a:rPr lang="en-US" dirty="0"/>
            </a:br>
            <a:r>
              <a:rPr lang="en-US" dirty="0"/>
              <a:t>	Prof </a:t>
            </a:r>
            <a:r>
              <a:rPr lang="en-US" b="1" dirty="0"/>
              <a:t>Giorgio </a:t>
            </a:r>
            <a:r>
              <a:rPr lang="en-US" b="1" dirty="0" err="1"/>
              <a:t>Delzanno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Subject: IoT</a:t>
            </a:r>
          </a:p>
          <a:p>
            <a:br>
              <a:rPr lang="en-US" dirty="0">
                <a:effectLst/>
              </a:rPr>
            </a:br>
            <a:r>
              <a:rPr lang="en-US" dirty="0">
                <a:effectLst/>
              </a:rPr>
              <a:t>Computer Science Faculty, Software Engineering Department, University of Genova,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75C331-FD97-158B-60DE-61E533B8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4630400" cy="759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9A3E9-268E-3BF2-8FA3-6F1108CD04F3}"/>
              </a:ext>
            </a:extLst>
          </p:cNvPr>
          <p:cNvSpPr txBox="1">
            <a:spLocks/>
          </p:cNvSpPr>
          <p:nvPr/>
        </p:nvSpPr>
        <p:spPr>
          <a:xfrm>
            <a:off x="340360" y="88901"/>
            <a:ext cx="7517282" cy="546099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8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Automation Control</a:t>
            </a:r>
          </a:p>
        </p:txBody>
      </p:sp>
    </p:spTree>
    <p:extLst>
      <p:ext uri="{BB962C8B-B14F-4D97-AF65-F5344CB8AC3E}">
        <p14:creationId xmlns:p14="http://schemas.microsoft.com/office/powerpoint/2010/main" val="120982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8CBE1-7CE7-482B-37E3-B3BDC19B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14630400" cy="7442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990F9E-9463-E9BF-F5A4-B437836FAB3B}"/>
              </a:ext>
            </a:extLst>
          </p:cNvPr>
          <p:cNvSpPr txBox="1">
            <a:spLocks/>
          </p:cNvSpPr>
          <p:nvPr/>
        </p:nvSpPr>
        <p:spPr>
          <a:xfrm>
            <a:off x="238760" y="127001"/>
            <a:ext cx="7517282" cy="66039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8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 &amp; reports</a:t>
            </a:r>
          </a:p>
        </p:txBody>
      </p:sp>
    </p:spTree>
    <p:extLst>
      <p:ext uri="{BB962C8B-B14F-4D97-AF65-F5344CB8AC3E}">
        <p14:creationId xmlns:p14="http://schemas.microsoft.com/office/powerpoint/2010/main" val="141311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530423"/>
            <a:ext cx="5213152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Breakthroughs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5084" y="1518999"/>
            <a:ext cx="132802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key challenge overcome was resolving frequent MQTT disconnections, crucial for stable data flow to Node-RED.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" y="2044541"/>
            <a:ext cx="6640116" cy="7716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7966" y="3009067"/>
            <a:ext cx="24113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Identified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7966" y="3426142"/>
            <a:ext cx="6254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MQTT disconnections every ~25 seconds (ERR: 128)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leading to inconsistent data streams.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67966" y="4159091"/>
            <a:ext cx="625435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[30798][D][WiFiClient.cpp:536] connected(): Disconnected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44541"/>
            <a:ext cx="6640116" cy="7716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8081" y="3009067"/>
            <a:ext cx="24113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Root Cause Analysis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08081" y="3426142"/>
            <a:ext cx="6254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Identified as `keep-alive` timeout and insufficient JSON payload buffer sizes.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4" y="4691063"/>
            <a:ext cx="6640116" cy="7716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67966" y="5655588"/>
            <a:ext cx="246507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Implemented Solutions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67966" y="6072664"/>
            <a:ext cx="625435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Reduced `keep-alive` interval to 60s.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867966" y="6448782"/>
            <a:ext cx="625435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buffer size for JSON payloads.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867966" y="6824901"/>
            <a:ext cx="625435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Implemented a 3-second retry logic for re-connection.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867966" y="7201019"/>
            <a:ext cx="625435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Enabled clean session management for MQTT client.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063"/>
            <a:ext cx="6640116" cy="7716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8081" y="5655588"/>
            <a:ext cx="2411373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Successful Outcome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508081" y="6072664"/>
            <a:ext cx="625435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100% connection stability achieved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ensuring consistent data flow and reliable system operation.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02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Safety Systems: Gas Emergency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79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incorporates robust safety features, particularly for gas leak detection, ensuring rapid response and user notification.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68948"/>
            <a:ext cx="7556421" cy="3030379"/>
          </a:xfrm>
          <a:prstGeom prst="roundRect">
            <a:avLst>
              <a:gd name="adj" fmla="val 3144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278630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8148" y="4252436"/>
            <a:ext cx="2990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Fail-safes Implemented: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88148" y="4833580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 hardware cutoffs for critical appliances.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088148" y="5275778"/>
            <a:ext cx="65216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Graceful degradation of non-essential services during alerts.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088148" y="6080879"/>
            <a:ext cx="65216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Multi-channel alerts (buzzer, dashboard, potential push notifications).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374"/>
            <a:ext cx="8305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 &amp;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7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Rigorous testing validated the system's accuracy, stability, and responsiveness, confirming its readiness for deployment.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5834"/>
            <a:ext cx="13042821" cy="3297317"/>
          </a:xfrm>
          <a:prstGeom prst="roundRect">
            <a:avLst>
              <a:gd name="adj" fmla="val 28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87345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9653" y="30171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Sensor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30171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98.5%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30171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&gt;95%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52377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9653" y="366748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MQTT Latency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366748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180ms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66748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&lt;500ms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17409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9653" y="431780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Memory Usage (Flash/RAM)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431780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27.1%/14.1%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431780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&lt;80%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82441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9653" y="496812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Uptime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5077" y="496812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72h+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496812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24h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474732"/>
            <a:ext cx="13026271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29653" y="561844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 Status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75077" y="5618440"/>
            <a:ext cx="3880366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✅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Success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6691" y="561844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Operational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4183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Stress tests simulating 15 devices confirmed no failures, highlighting the system's robustness and low resource utilization.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1616335"/>
            <a:ext cx="12267591" cy="9681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5159635"/>
            <a:ext cx="12267591" cy="9681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000" y="1781734"/>
            <a:ext cx="12267591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79058" y="4882707"/>
            <a:ext cx="1297084" cy="1297083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4626742" cy="82296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FFF8D-3000-A093-E221-2B050A9EDF78}"/>
              </a:ext>
            </a:extLst>
          </p:cNvPr>
          <p:cNvSpPr txBox="1"/>
          <p:nvPr/>
        </p:nvSpPr>
        <p:spPr>
          <a:xfrm>
            <a:off x="772160" y="772160"/>
            <a:ext cx="7819489" cy="66852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600" b="1" cap="all">
                <a:ln w="0"/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Node Red flows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43251" y="4066388"/>
            <a:ext cx="438912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20314" y="2283964"/>
            <a:ext cx="3661672" cy="3661666"/>
            <a:chOff x="7933595" y="1903304"/>
            <a:chExt cx="3051394" cy="30513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97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00F1C-57D4-A4BF-71B0-29B456BD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1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659D21-A55E-2A1E-ABDD-B174ABF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0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7C19E5-4979-C958-C1BF-BDA4CCCD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9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9C956B-61D3-EED3-B5DB-F7AFD4D3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590"/>
            <a:ext cx="14630400" cy="83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6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89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demonstrates a comprehensive smart home simulation, integrating IoT concepts for real-time monitoring, automation, and network communication using an ESP32 microcontroller.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0085"/>
            <a:ext cx="6407944" cy="1532930"/>
          </a:xfrm>
          <a:prstGeom prst="roundRect">
            <a:avLst>
              <a:gd name="adj" fmla="val 95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350960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31999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370064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07061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a comprehensive smart home simulation using ESP32.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428548" y="3540085"/>
            <a:ext cx="6408063" cy="1532930"/>
          </a:xfrm>
          <a:prstGeom prst="roundRect">
            <a:avLst>
              <a:gd name="adj" fmla="val 95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28548" y="350960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292298" y="31999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370064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4107061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 IoT concepts: real-time monitoring, automation, and network communication.</a:t>
            </a:r>
            <a:endParaRPr lang="en-US" sz="2200" dirty="0"/>
          </a:p>
        </p:txBody>
      </p:sp>
      <p:sp>
        <p:nvSpPr>
          <p:cNvPr id="14" name="Shape 10"/>
          <p:cNvSpPr/>
          <p:nvPr/>
        </p:nvSpPr>
        <p:spPr>
          <a:xfrm>
            <a:off x="793790" y="5639991"/>
            <a:ext cx="6407944" cy="1532930"/>
          </a:xfrm>
          <a:prstGeom prst="roundRect">
            <a:avLst>
              <a:gd name="adj" fmla="val 95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93790" y="560951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3657540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469969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51084" y="6206966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Demonstrate modular architecture for scalability and ease of maintenance.</a:t>
            </a:r>
            <a:endParaRPr lang="en-US" sz="2200" dirty="0"/>
          </a:p>
        </p:txBody>
      </p:sp>
      <p:sp>
        <p:nvSpPr>
          <p:cNvPr id="19" name="Shape 14"/>
          <p:cNvSpPr/>
          <p:nvPr/>
        </p:nvSpPr>
        <p:spPr>
          <a:xfrm>
            <a:off x="7428548" y="5639991"/>
            <a:ext cx="6408063" cy="1532930"/>
          </a:xfrm>
          <a:prstGeom prst="roundRect">
            <a:avLst>
              <a:gd name="adj" fmla="val 954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428548" y="560951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10292298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469969"/>
            <a:ext cx="272177" cy="34016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85842" y="6206966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Deliver a Node-RED dashboard for visualization and control.</a:t>
            </a:r>
            <a:endParaRPr 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891" y="362188"/>
            <a:ext cx="3533061" cy="41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60891" y="1037153"/>
            <a:ext cx="13708618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smart home simulation project extends beyond a mere demonstration, offering tangible benefits across various sectors.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60890" y="1527572"/>
            <a:ext cx="325385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Home Automation &amp; Safety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60891" y="1906072"/>
            <a:ext cx="6693694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Energy Savings: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Adaptive climate control and smart lighting optimize consumption.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60891" y="2162770"/>
            <a:ext cx="6693694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Enhanced Security: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Real-time door and motion monitoring provide peace of mind.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0891" y="2419469"/>
            <a:ext cx="6693694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Accessibility: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Foundation for future voice-controlled or mobile-app enabled systems.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0891" y="2676168"/>
            <a:ext cx="6693694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Critical Safety: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Immediate response to environmental hazards like gas leaks.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35" y="1544002"/>
            <a:ext cx="6693694" cy="669369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58416" y="8731448"/>
            <a:ext cx="1646396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the Home: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58416" y="9134713"/>
            <a:ext cx="13511093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modular design and robust communication protocols make this system adaptable for </a:t>
            </a:r>
            <a:r>
              <a:rPr lang="en-US" sz="1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hotel room automation, office energy management</a:t>
            </a: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and even </a:t>
            </a:r>
            <a:r>
              <a:rPr lang="en-US" sz="10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elderly care systems</a:t>
            </a:r>
            <a:r>
              <a:rPr lang="en-US" sz="1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showcasing its versatility.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460891" y="8533924"/>
            <a:ext cx="15240" cy="959525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128"/>
            <a:ext cx="1098935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Overcome &amp; Lessons Learned </a:t>
            </a: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💡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1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journey involved navigating complex technical hurdles and refining our project approach, leading to significant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29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Technical Challenges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840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Network Stability: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Resolved through redundant connection strategies and error recovery.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91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Memory Management: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Optimized through efficient data structures and buffer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42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Constraints: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Achieved through careful timing analysis and interrupt handling.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99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Sensor Calibration: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Improved accuracy through mathematical filtering and calibration.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02925"/>
            <a:ext cx="3605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Management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840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Iterative Development: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Agile methodology proved essential for hardware-software integration.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891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Testing Strategy: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Comprehensive testing at each integration phase prevented major issues.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942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Documentation: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Detailed documentation facilitated troubleshooting and future enhancements.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399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Version Control: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Systematic code management enabled collaborative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226"/>
            <a:ext cx="8475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Roadmap &amp;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96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vision for the Smart Home Simulation project includes expanding its capabilities and further enhancing its intelligence.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367933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968353" y="468749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28442" y="51127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13512" y="51552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2282428" y="28105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Intelligence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020604" y="3371969"/>
            <a:ext cx="59259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Leveraging machine learning, voice control, and advanced analytics to automate and optimize the system.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299841" y="536793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59930" y="51127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45000" y="51552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613916" y="62751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Ecosystem Expansion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4352092" y="6836569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Developing mobile apps, cloud platform integration, and energy management features.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631448" y="468749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0391537" y="51127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476607" y="51552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945523" y="281058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Commercial Viability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683698" y="3371969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Improving security, interoperability, and simplified installation for wider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948" y="745688"/>
            <a:ext cx="5164336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948" y="1804392"/>
            <a:ext cx="1318450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Smart Home Simulation System is designed with a robust, modular architecture to ensure seamless data flow and efficient processing from sensor to dashboard.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8" y="2697718"/>
            <a:ext cx="3102531" cy="19175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2948" y="4821793"/>
            <a:ext cx="2626995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Environmental Sensors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2948" y="5268516"/>
            <a:ext cx="3102531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Collecting real-time data on temperature, humidity, light, and motion from various smart home devices.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06" y="2697718"/>
            <a:ext cx="3102531" cy="19175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83606" y="4821793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ESP32 Microcontroller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083606" y="5268516"/>
            <a:ext cx="3102531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central processing unit at the edge, responsible for data acquisition, initial processing, and local control.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264" y="2697718"/>
            <a:ext cx="3102531" cy="19175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4264" y="4821793"/>
            <a:ext cx="28090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Wireless Communication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444264" y="5268516"/>
            <a:ext cx="3102531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data transmission over Wi-Fi using MQTT protocol to ensure reliable and efficient communication with the server.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922" y="2697718"/>
            <a:ext cx="3102531" cy="19175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4922" y="4821793"/>
            <a:ext cx="3102531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Node-RED Dashboard &amp; Database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0804922" y="5591294"/>
            <a:ext cx="3102531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Node-RED handles automation logic and data visualization, while a database stores historical sensor data.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22948" y="7153394"/>
            <a:ext cx="1318450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layered approach ensures scalability, maintainability, and responsiveness across all components of the smart home ecosystem.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E20707D-5841-41A3-B3F5-FD5979CA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A5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F05012-3070-48EC-BC58-E908A8D70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9598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4CCE-5BD8-54D1-8285-D643DE8F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1" b="4061"/>
          <a:stretch>
            <a:fillRect/>
          </a:stretch>
        </p:blipFill>
        <p:spPr>
          <a:xfrm>
            <a:off x="772160" y="772160"/>
            <a:ext cx="13086079" cy="668527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3EAD004-AB0B-4352-9991-A040EA93D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Functionalities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6948"/>
            <a:ext cx="13042821" cy="3917156"/>
          </a:xfrm>
          <a:prstGeom prst="roundRect">
            <a:avLst>
              <a:gd name="adj" fmla="val 26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2545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462" y="239827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Climate Control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239827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DHT22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39827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Relay1 (AC)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239827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 auto-on &gt;20°C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028462" y="304859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Gas Safety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04859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MQ-2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04859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Relay2+Buzzer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848606" y="304859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Exhaust on &gt;3000 ppm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462" y="36989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Smart Lighting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717" y="369891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PIR+LDR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369891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RGB LED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848606" y="369891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Motion+Ambient adaptive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28462" y="49995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Door Security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717" y="49995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Ultrasonic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49995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N/A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848606" y="499955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Open/Closed Status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50616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28462" y="564987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Toilet Lighting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3637717" y="564987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PIR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243161" y="564987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LED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848606" y="56498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 activation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4192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functionality is designed to enhance comfort, security, or energy efficiency within the simulated smart home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4166830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Node-RED Dashboard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Node-RED dashboard provides a comprehensive user interface for monitoring and controlling the smart home system, offering real-time data visualization and actionable insights.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2183130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System Overview: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Uptime, WiFi signal, memory, emergency controls.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287" y="2508052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Environmental Monitoring: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Temp/humidity gauges, gas/light indicators, real-time charts.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287" y="3099673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Security &amp; Motion: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Motion LEDs, door status, distance gauge, motion timeline, security toggle.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287" y="3691295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Automation Control: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AC switch/setpoint, RGB picker, fan toggle, toilet light switch.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287" y="4282916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Analytics &amp; Reports: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Temperature trends, motion heatmap, gas history, energy report, event log, device status table.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40" y="1853981"/>
            <a:ext cx="6528673" cy="5924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65A526-3561-BD88-66E7-43047FA9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061"/>
          <a:stretch>
            <a:fillRect/>
          </a:stretch>
        </p:blipFill>
        <p:spPr>
          <a:xfrm>
            <a:off x="772160" y="1140460"/>
            <a:ext cx="13086079" cy="6685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F433-1C95-4A00-8406-AF78BA10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28601"/>
            <a:ext cx="7517282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8964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E333A0-BB27-05A3-31A0-0AE3EE64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14630400" cy="7988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4985C-5692-6F71-CE58-C4683D849C82}"/>
              </a:ext>
            </a:extLst>
          </p:cNvPr>
          <p:cNvSpPr txBox="1">
            <a:spLocks/>
          </p:cNvSpPr>
          <p:nvPr/>
        </p:nvSpPr>
        <p:spPr>
          <a:xfrm>
            <a:off x="772160" y="228601"/>
            <a:ext cx="7517282" cy="67310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8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Security &amp; motion</a:t>
            </a:r>
          </a:p>
        </p:txBody>
      </p:sp>
    </p:spTree>
    <p:extLst>
      <p:ext uri="{BB962C8B-B14F-4D97-AF65-F5344CB8AC3E}">
        <p14:creationId xmlns:p14="http://schemas.microsoft.com/office/powerpoint/2010/main" val="97007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7A8D66-18CA-47CA-5557-6ECDDB08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601"/>
            <a:ext cx="14630400" cy="749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E228D-E2E7-3361-EE78-F8FB61ACB1BC}"/>
              </a:ext>
            </a:extLst>
          </p:cNvPr>
          <p:cNvSpPr txBox="1">
            <a:spLocks/>
          </p:cNvSpPr>
          <p:nvPr/>
        </p:nvSpPr>
        <p:spPr>
          <a:xfrm>
            <a:off x="279400" y="165101"/>
            <a:ext cx="7517282" cy="67310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8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Environmental Monitoring</a:t>
            </a:r>
          </a:p>
        </p:txBody>
      </p:sp>
    </p:spTree>
    <p:extLst>
      <p:ext uri="{BB962C8B-B14F-4D97-AF65-F5344CB8AC3E}">
        <p14:creationId xmlns:p14="http://schemas.microsoft.com/office/powerpoint/2010/main" val="1158867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324</TotalTime>
  <Words>1006</Words>
  <Application>Microsoft Office PowerPoint</Application>
  <PresentationFormat>Custom</PresentationFormat>
  <Paragraphs>142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Consolas</vt:lpstr>
      <vt:lpstr>Rockwell</vt:lpstr>
      <vt:lpstr>Kanit Light</vt:lpstr>
      <vt:lpstr>Rockwell Condensed</vt:lpstr>
      <vt:lpstr>Calibri</vt:lpstr>
      <vt:lpstr>Martel Sans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LAPTOP-5</dc:creator>
  <cp:lastModifiedBy>Abdul Jalil Rohi</cp:lastModifiedBy>
  <cp:revision>9</cp:revision>
  <dcterms:created xsi:type="dcterms:W3CDTF">2025-07-29T13:52:15Z</dcterms:created>
  <dcterms:modified xsi:type="dcterms:W3CDTF">2025-07-31T09:39:44Z</dcterms:modified>
</cp:coreProperties>
</file>